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7" r:id="rId5"/>
    <p:sldId id="257" r:id="rId6"/>
    <p:sldId id="258" r:id="rId7"/>
    <p:sldId id="259" r:id="rId8"/>
    <p:sldId id="260" r:id="rId9"/>
    <p:sldId id="261" r:id="rId10"/>
    <p:sldId id="262" r:id="rId11"/>
    <p:sldId id="263" r:id="rId12"/>
    <p:sldId id="264" r:id="rId13"/>
    <p:sldId id="268"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FB5DB-308F-49A3-958C-C124F0BE2789}" v="4" dt="2024-04-24T18:05:50.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0" autoAdjust="0"/>
    <p:restoredTop sz="94660"/>
  </p:normalViewPr>
  <p:slideViewPr>
    <p:cSldViewPr snapToGrid="0">
      <p:cViewPr varScale="1">
        <p:scale>
          <a:sx n="108" d="100"/>
          <a:sy n="108" d="100"/>
        </p:scale>
        <p:origin x="4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8D21-F040-90C1-FC3F-897255560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3BA19-FD14-F585-1CC3-D4135265F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D469C-9941-A5D5-7CC4-AF2A09D3A3F1}"/>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5" name="Footer Placeholder 4">
            <a:extLst>
              <a:ext uri="{FF2B5EF4-FFF2-40B4-BE49-F238E27FC236}">
                <a16:creationId xmlns:a16="http://schemas.microsoft.com/office/drawing/2014/main" id="{83BBE624-3143-3DBF-504E-D51A1B540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39FD3-E870-2F76-6509-11134F703E96}"/>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159265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C512-A8B5-860A-3119-D9589D1343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D6001A-9D55-BE8B-B76C-8D95781F3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11D0D-85B7-4A24-F7ED-4CC10C33F2DD}"/>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5" name="Footer Placeholder 4">
            <a:extLst>
              <a:ext uri="{FF2B5EF4-FFF2-40B4-BE49-F238E27FC236}">
                <a16:creationId xmlns:a16="http://schemas.microsoft.com/office/drawing/2014/main" id="{40F2BF1C-29B9-D8F8-C1B4-9D58CD163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ED8FC-1E7F-30A4-31D1-BC404C15FE8F}"/>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274364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20AAC-26D9-E3DF-B915-82B0ADA9AE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124116-A826-C67F-156E-87B12571D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09C3-21ED-3843-8F42-7F473202577B}"/>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5" name="Footer Placeholder 4">
            <a:extLst>
              <a:ext uri="{FF2B5EF4-FFF2-40B4-BE49-F238E27FC236}">
                <a16:creationId xmlns:a16="http://schemas.microsoft.com/office/drawing/2014/main" id="{582A3788-DFF0-B4BD-6C0F-72EEBE59B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C7ACE-914D-13DA-CD36-0C9310B59BA0}"/>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135215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AD6C-0C8B-80DF-6DE5-5CB50C1568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44CA4-4490-69D2-616C-4D5564970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C8F9D-CD6F-E6D7-2BFD-51310F92F370}"/>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5" name="Footer Placeholder 4">
            <a:extLst>
              <a:ext uri="{FF2B5EF4-FFF2-40B4-BE49-F238E27FC236}">
                <a16:creationId xmlns:a16="http://schemas.microsoft.com/office/drawing/2014/main" id="{64344774-2D1E-3A00-D3F8-DDACBDDF8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67F90-F9C1-0825-F1CC-B781BAEB3917}"/>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368623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9DC0-2CC0-1BB3-6F45-446C4AA19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75F4B9-CB06-90B9-8F65-18EEFF77F3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EE0FBF-7055-CE7A-2C1A-2560E9BB26B5}"/>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5" name="Footer Placeholder 4">
            <a:extLst>
              <a:ext uri="{FF2B5EF4-FFF2-40B4-BE49-F238E27FC236}">
                <a16:creationId xmlns:a16="http://schemas.microsoft.com/office/drawing/2014/main" id="{BBAA93F6-D8F3-D6B2-88CD-56F3A2C09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23BD6-1C10-C2DC-3B7B-65B82DA61A35}"/>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43363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B8DE-DE25-07D2-9AA4-490FF48FA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8D552-E730-B068-1994-B1A1E83D86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240CAD-2995-0C5B-CC1A-5E2AC6DC9C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9A44EF-7EA2-6ACB-2A6A-826EA607CB89}"/>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6" name="Footer Placeholder 5">
            <a:extLst>
              <a:ext uri="{FF2B5EF4-FFF2-40B4-BE49-F238E27FC236}">
                <a16:creationId xmlns:a16="http://schemas.microsoft.com/office/drawing/2014/main" id="{897E783F-D414-EE24-4323-4E2E8D16D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83A87-D68A-CBB2-8523-940B88C8D834}"/>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183605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02B9-0E8A-08D9-827D-783AFEC8EC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8AD2E7-C143-7F97-4686-6211A5406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6ACD67-20DE-F803-945B-CAE1DC861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B2628-B972-7F7E-D540-F5531B849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6CAB6-A428-7484-BC86-4F3313D616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8F5954-F962-E83F-4F4A-07D0B5D9A0FA}"/>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8" name="Footer Placeholder 7">
            <a:extLst>
              <a:ext uri="{FF2B5EF4-FFF2-40B4-BE49-F238E27FC236}">
                <a16:creationId xmlns:a16="http://schemas.microsoft.com/office/drawing/2014/main" id="{4799D8A3-4AEF-A43C-9750-681D9AA8B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2C93CE-A711-35A2-BC3B-F26DC1B3C0AB}"/>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1516536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116B-BDD3-D41B-C00B-7BB84D26F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C9D93-7B5C-FDC2-FFAD-47F0DD6667E0}"/>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4" name="Footer Placeholder 3">
            <a:extLst>
              <a:ext uri="{FF2B5EF4-FFF2-40B4-BE49-F238E27FC236}">
                <a16:creationId xmlns:a16="http://schemas.microsoft.com/office/drawing/2014/main" id="{9C415391-019E-DAC3-8B73-DCB177A68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223F92-CC7F-2FC5-5C95-E50102458B7D}"/>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273764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B38D5-6DC7-9608-9687-BA0A00ACBE25}"/>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3" name="Footer Placeholder 2">
            <a:extLst>
              <a:ext uri="{FF2B5EF4-FFF2-40B4-BE49-F238E27FC236}">
                <a16:creationId xmlns:a16="http://schemas.microsoft.com/office/drawing/2014/main" id="{9F9E90F0-5F67-6FDD-49ED-63B4037A1D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0AD182-A896-E00D-344C-F12552589781}"/>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255199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AF09-9635-524E-FE3D-BA4C15EA1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17247B-2B85-5B89-1654-5432765337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36B3C-5B14-3039-FB75-AFAC84F46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ED62C-57F6-018D-A13B-B887A2721AEF}"/>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6" name="Footer Placeholder 5">
            <a:extLst>
              <a:ext uri="{FF2B5EF4-FFF2-40B4-BE49-F238E27FC236}">
                <a16:creationId xmlns:a16="http://schemas.microsoft.com/office/drawing/2014/main" id="{81976151-0528-2A76-8A8F-CB4C5B4C9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6F2CE-0FE3-C8B6-3665-AF3A62C3EECC}"/>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256779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4DEB-1600-F0EE-A354-BD5DDD958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6544A1-EE2D-19F2-C233-728AEEB9D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A2D28E-0F36-C171-DBEB-60A8958A7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FA124-2C09-08A7-F123-B12A95A2DCC8}"/>
              </a:ext>
            </a:extLst>
          </p:cNvPr>
          <p:cNvSpPr>
            <a:spLocks noGrp="1"/>
          </p:cNvSpPr>
          <p:nvPr>
            <p:ph type="dt" sz="half" idx="10"/>
          </p:nvPr>
        </p:nvSpPr>
        <p:spPr/>
        <p:txBody>
          <a:bodyPr/>
          <a:lstStyle/>
          <a:p>
            <a:fld id="{8B2C8F0F-40C5-4B99-86B0-2517AF9EF37C}" type="datetimeFigureOut">
              <a:rPr lang="en-US" smtClean="0"/>
              <a:t>4/29/2024</a:t>
            </a:fld>
            <a:endParaRPr lang="en-US"/>
          </a:p>
        </p:txBody>
      </p:sp>
      <p:sp>
        <p:nvSpPr>
          <p:cNvPr id="6" name="Footer Placeholder 5">
            <a:extLst>
              <a:ext uri="{FF2B5EF4-FFF2-40B4-BE49-F238E27FC236}">
                <a16:creationId xmlns:a16="http://schemas.microsoft.com/office/drawing/2014/main" id="{69B78E54-AA11-8CDB-029F-041FC62E6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0D628-9203-DC13-0CE7-217AA26767FC}"/>
              </a:ext>
            </a:extLst>
          </p:cNvPr>
          <p:cNvSpPr>
            <a:spLocks noGrp="1"/>
          </p:cNvSpPr>
          <p:nvPr>
            <p:ph type="sldNum" sz="quarter" idx="12"/>
          </p:nvPr>
        </p:nvSpPr>
        <p:spPr/>
        <p:txBody>
          <a:bodyPr/>
          <a:lstStyle/>
          <a:p>
            <a:fld id="{8A0F8929-2D6D-46CE-803F-E8E8FF91A548}" type="slidenum">
              <a:rPr lang="en-US" smtClean="0"/>
              <a:t>‹#›</a:t>
            </a:fld>
            <a:endParaRPr lang="en-US"/>
          </a:p>
        </p:txBody>
      </p:sp>
    </p:spTree>
    <p:extLst>
      <p:ext uri="{BB962C8B-B14F-4D97-AF65-F5344CB8AC3E}">
        <p14:creationId xmlns:p14="http://schemas.microsoft.com/office/powerpoint/2010/main" val="179271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338F6D-6A42-D93B-CCA6-FEB8A2046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E29272-E153-B9AA-003D-0D1EFF165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468D2-9D12-8772-3044-39A4FDDF5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C8F0F-40C5-4B99-86B0-2517AF9EF37C}" type="datetimeFigureOut">
              <a:rPr lang="en-US" smtClean="0"/>
              <a:t>4/29/2024</a:t>
            </a:fld>
            <a:endParaRPr lang="en-US"/>
          </a:p>
        </p:txBody>
      </p:sp>
      <p:sp>
        <p:nvSpPr>
          <p:cNvPr id="5" name="Footer Placeholder 4">
            <a:extLst>
              <a:ext uri="{FF2B5EF4-FFF2-40B4-BE49-F238E27FC236}">
                <a16:creationId xmlns:a16="http://schemas.microsoft.com/office/drawing/2014/main" id="{2875124D-4CF7-AB3B-3CB4-8F833E5F2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7A2993-3885-857D-287C-9294419FDC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F8929-2D6D-46CE-803F-E8E8FF91A548}" type="slidenum">
              <a:rPr lang="en-US" smtClean="0"/>
              <a:t>‹#›</a:t>
            </a:fld>
            <a:endParaRPr lang="en-US"/>
          </a:p>
        </p:txBody>
      </p:sp>
    </p:spTree>
    <p:extLst>
      <p:ext uri="{BB962C8B-B14F-4D97-AF65-F5344CB8AC3E}">
        <p14:creationId xmlns:p14="http://schemas.microsoft.com/office/powerpoint/2010/main" val="2417795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bigtrees.forestry.ubc.ca/bc-bigtree-registry/top-30/" TargetMode="External"/><Relationship Id="rId2" Type="http://schemas.openxmlformats.org/officeDocument/2006/relationships/hyperlink" Target="https://vancouverislandbigtrees.blogspot.com/2011/05/colossal-coastal-cottonwoods.html" TargetMode="External"/><Relationship Id="rId1" Type="http://schemas.openxmlformats.org/officeDocument/2006/relationships/slideLayout" Target="../slideLayouts/slideLayout2.xml"/><Relationship Id="rId4" Type="http://schemas.openxmlformats.org/officeDocument/2006/relationships/hyperlink" Target="https://skwah.c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DD5A04-15E9-AD2D-AC09-DA545F304109}"/>
              </a:ext>
            </a:extLst>
          </p:cNvPr>
          <p:cNvPicPr>
            <a:picLocks noChangeAspect="1"/>
          </p:cNvPicPr>
          <p:nvPr/>
        </p:nvPicPr>
        <p:blipFill rotWithShape="1">
          <a:blip r:embed="rId2"/>
          <a:srcRect t="109"/>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167C30-FC06-1F4C-782B-C9EAC745A0D5}"/>
              </a:ext>
            </a:extLst>
          </p:cNvPr>
          <p:cNvSpPr>
            <a:spLocks noGrp="1"/>
          </p:cNvSpPr>
          <p:nvPr>
            <p:ph type="title"/>
          </p:nvPr>
        </p:nvSpPr>
        <p:spPr>
          <a:xfrm>
            <a:off x="7531610" y="365125"/>
            <a:ext cx="3822189" cy="1899912"/>
          </a:xfrm>
        </p:spPr>
        <p:txBody>
          <a:bodyPr>
            <a:normAutofit/>
          </a:bodyPr>
          <a:lstStyle/>
          <a:p>
            <a:r>
              <a:rPr lang="en-US" sz="4000" b="1" dirty="0">
                <a:latin typeface="+mn-lt"/>
              </a:rPr>
              <a:t>Temkwikwexel</a:t>
            </a:r>
          </a:p>
        </p:txBody>
      </p:sp>
      <p:sp>
        <p:nvSpPr>
          <p:cNvPr id="3" name="Content Placeholder 2">
            <a:extLst>
              <a:ext uri="{FF2B5EF4-FFF2-40B4-BE49-F238E27FC236}">
                <a16:creationId xmlns:a16="http://schemas.microsoft.com/office/drawing/2014/main" id="{D3B2729E-CB8E-7F83-7658-93C0F2AD01C7}"/>
              </a:ext>
            </a:extLst>
          </p:cNvPr>
          <p:cNvSpPr>
            <a:spLocks noGrp="1"/>
          </p:cNvSpPr>
          <p:nvPr>
            <p:ph idx="1"/>
          </p:nvPr>
        </p:nvSpPr>
        <p:spPr>
          <a:xfrm>
            <a:off x="7531610" y="2434201"/>
            <a:ext cx="3822189" cy="3742762"/>
          </a:xfrm>
        </p:spPr>
        <p:txBody>
          <a:bodyPr>
            <a:normAutofit/>
          </a:bodyPr>
          <a:lstStyle/>
          <a:p>
            <a:r>
              <a:rPr lang="en-US" sz="2000" dirty="0"/>
              <a:t>During Temkwikwexel the trees, earth, and sky come alive again. One of the gifts we are thankful for during this time of year is the  </a:t>
            </a:r>
            <a:r>
              <a:rPr lang="en-US" sz="3600" b="1" dirty="0"/>
              <a:t>Cottonwood tree</a:t>
            </a:r>
          </a:p>
        </p:txBody>
      </p:sp>
    </p:spTree>
    <p:extLst>
      <p:ext uri="{BB962C8B-B14F-4D97-AF65-F5344CB8AC3E}">
        <p14:creationId xmlns:p14="http://schemas.microsoft.com/office/powerpoint/2010/main" val="1370329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31CA-A455-E6C7-10C0-C8783AABE5EF}"/>
              </a:ext>
            </a:extLst>
          </p:cNvPr>
          <p:cNvSpPr>
            <a:spLocks noGrp="1"/>
          </p:cNvSpPr>
          <p:nvPr>
            <p:ph type="title" idx="4294967295"/>
          </p:nvPr>
        </p:nvSpPr>
        <p:spPr>
          <a:xfrm>
            <a:off x="496957" y="791059"/>
            <a:ext cx="4591879" cy="1616075"/>
          </a:xfrm>
        </p:spPr>
        <p:txBody>
          <a:bodyPr anchor="b">
            <a:normAutofit/>
          </a:bodyPr>
          <a:lstStyle/>
          <a:p>
            <a:r>
              <a:rPr lang="en-US" sz="3200" b="1" dirty="0"/>
              <a:t>Cottonwood making room</a:t>
            </a:r>
          </a:p>
        </p:txBody>
      </p:sp>
      <p:sp>
        <p:nvSpPr>
          <p:cNvPr id="9" name="Content Placeholder 8">
            <a:extLst>
              <a:ext uri="{FF2B5EF4-FFF2-40B4-BE49-F238E27FC236}">
                <a16:creationId xmlns:a16="http://schemas.microsoft.com/office/drawing/2014/main" id="{B47D3B7F-D198-268D-DF88-5D0F4DA2959B}"/>
              </a:ext>
            </a:extLst>
          </p:cNvPr>
          <p:cNvSpPr>
            <a:spLocks noGrp="1"/>
          </p:cNvSpPr>
          <p:nvPr>
            <p:ph idx="4294967295"/>
          </p:nvPr>
        </p:nvSpPr>
        <p:spPr>
          <a:xfrm>
            <a:off x="1093304" y="2583346"/>
            <a:ext cx="2833688" cy="2320925"/>
          </a:xfrm>
        </p:spPr>
        <p:txBody>
          <a:bodyPr anchor="t">
            <a:normAutofit/>
          </a:bodyPr>
          <a:lstStyle/>
          <a:p>
            <a:r>
              <a:rPr lang="en-US" sz="2000" dirty="0"/>
              <a:t>Check out this cottonwood making room for another living thing. </a:t>
            </a:r>
          </a:p>
          <a:p>
            <a:r>
              <a:rPr lang="en-US" sz="2000" dirty="0"/>
              <a:t>Who do you think will make their home here?</a:t>
            </a:r>
          </a:p>
        </p:txBody>
      </p:sp>
      <p:pic>
        <p:nvPicPr>
          <p:cNvPr id="4" name="Content Placeholder 3">
            <a:extLst>
              <a:ext uri="{FF2B5EF4-FFF2-40B4-BE49-F238E27FC236}">
                <a16:creationId xmlns:a16="http://schemas.microsoft.com/office/drawing/2014/main" id="{F315E101-8C74-EF1D-E770-2359D698EDEC}"/>
              </a:ext>
            </a:extLst>
          </p:cNvPr>
          <p:cNvPicPr>
            <a:picLocks noChangeAspect="1"/>
          </p:cNvPicPr>
          <p:nvPr/>
        </p:nvPicPr>
        <p:blipFill>
          <a:blip r:embed="rId2"/>
          <a:stretch>
            <a:fillRect/>
          </a:stretch>
        </p:blipFill>
        <p:spPr>
          <a:xfrm>
            <a:off x="5590671" y="1092536"/>
            <a:ext cx="2219640" cy="4672927"/>
          </a:xfrm>
          <a:prstGeom prst="rect">
            <a:avLst/>
          </a:prstGeom>
        </p:spPr>
      </p:pic>
      <p:pic>
        <p:nvPicPr>
          <p:cNvPr id="5" name="Picture 4">
            <a:extLst>
              <a:ext uri="{FF2B5EF4-FFF2-40B4-BE49-F238E27FC236}">
                <a16:creationId xmlns:a16="http://schemas.microsoft.com/office/drawing/2014/main" id="{0BC5B184-0FCF-EC3F-DA6F-0CFC261FF23A}"/>
              </a:ext>
            </a:extLst>
          </p:cNvPr>
          <p:cNvPicPr>
            <a:picLocks noChangeAspect="1"/>
          </p:cNvPicPr>
          <p:nvPr/>
        </p:nvPicPr>
        <p:blipFill>
          <a:blip r:embed="rId3"/>
          <a:stretch>
            <a:fillRect/>
          </a:stretch>
        </p:blipFill>
        <p:spPr>
          <a:xfrm>
            <a:off x="7983780" y="1215361"/>
            <a:ext cx="3331526" cy="4427277"/>
          </a:xfrm>
          <a:prstGeom prst="rect">
            <a:avLst/>
          </a:prstGeom>
        </p:spPr>
      </p:pic>
    </p:spTree>
    <p:extLst>
      <p:ext uri="{BB962C8B-B14F-4D97-AF65-F5344CB8AC3E}">
        <p14:creationId xmlns:p14="http://schemas.microsoft.com/office/powerpoint/2010/main" val="3257063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BE183-F628-9539-8505-A7E1A795156F}"/>
              </a:ext>
            </a:extLst>
          </p:cNvPr>
          <p:cNvSpPr>
            <a:spLocks noGrp="1"/>
          </p:cNvSpPr>
          <p:nvPr>
            <p:ph type="ctrTitle"/>
          </p:nvPr>
        </p:nvSpPr>
        <p:spPr>
          <a:xfrm>
            <a:off x="838200" y="556337"/>
            <a:ext cx="6797405" cy="1651404"/>
          </a:xfrm>
        </p:spPr>
        <p:txBody>
          <a:bodyPr vert="horz" lIns="91440" tIns="45720" rIns="91440" bIns="45720" rtlCol="0" anchor="ctr">
            <a:normAutofit/>
          </a:bodyPr>
          <a:lstStyle/>
          <a:p>
            <a:pPr algn="l"/>
            <a:r>
              <a:rPr lang="en-US" sz="4000"/>
              <a:t>One of the largest cottonwoods is in our own backyard!</a:t>
            </a:r>
          </a:p>
        </p:txBody>
      </p:sp>
      <p:sp>
        <p:nvSpPr>
          <p:cNvPr id="3" name="Subtitle 2">
            <a:extLst>
              <a:ext uri="{FF2B5EF4-FFF2-40B4-BE49-F238E27FC236}">
                <a16:creationId xmlns:a16="http://schemas.microsoft.com/office/drawing/2014/main" id="{AC68477D-79B7-AFDE-6DFC-9B15ECDE9E29}"/>
              </a:ext>
            </a:extLst>
          </p:cNvPr>
          <p:cNvSpPr>
            <a:spLocks noGrp="1"/>
          </p:cNvSpPr>
          <p:nvPr>
            <p:ph type="subTitle" idx="1"/>
          </p:nvPr>
        </p:nvSpPr>
        <p:spPr>
          <a:xfrm>
            <a:off x="838200" y="2401330"/>
            <a:ext cx="6797405" cy="3719384"/>
          </a:xfrm>
        </p:spPr>
        <p:txBody>
          <a:bodyPr vert="horz" lIns="91440" tIns="45720" rIns="91440" bIns="45720" rtlCol="0">
            <a:normAutofit/>
          </a:bodyPr>
          <a:lstStyle/>
          <a:p>
            <a:pPr indent="-228600" algn="l">
              <a:buFont typeface="Arial" panose="020B0604020202020204" pitchFamily="34" charset="0"/>
              <a:buChar char="•"/>
            </a:pPr>
            <a:r>
              <a:rPr lang="en-US" sz="1900"/>
              <a:t>BC's current Black Cottonwood Champion Tree (BC Big Tree Registry) is found at the confluence of the Sumas and Fraser Rivers. This Island is called Skumalasph and is part of Skwah First Nation Territory near Deroche where the Sumas, Fraser and Nicomen Slough come together. The area has a long growing season, seasonal flooding, mild climate, and nutrient-rich soil from the salmon runs. This poplar is noted as the world's biggest poplar, and its measurements are indeed impressive:</a:t>
            </a:r>
          </a:p>
          <a:p>
            <a:pPr indent="-228600" algn="l">
              <a:spcBef>
                <a:spcPts val="0"/>
              </a:spcBef>
              <a:buFont typeface="Arial" panose="020B0604020202020204" pitchFamily="34" charset="0"/>
              <a:buChar char="•"/>
            </a:pPr>
            <a:endParaRPr lang="en-US" sz="1900"/>
          </a:p>
          <a:p>
            <a:pPr indent="-228600" algn="l">
              <a:spcBef>
                <a:spcPts val="0"/>
              </a:spcBef>
              <a:buFont typeface="Arial" panose="020B0604020202020204" pitchFamily="34" charset="0"/>
              <a:buChar char="•"/>
            </a:pPr>
            <a:r>
              <a:rPr lang="en-US" sz="1900" b="1"/>
              <a:t>Circumference: 11.92m/39.5ft</a:t>
            </a:r>
          </a:p>
          <a:p>
            <a:pPr indent="-228600" algn="l">
              <a:spcBef>
                <a:spcPts val="0"/>
              </a:spcBef>
              <a:buFont typeface="Arial" panose="020B0604020202020204" pitchFamily="34" charset="0"/>
              <a:buChar char="•"/>
            </a:pPr>
            <a:r>
              <a:rPr lang="en-US" sz="1900" b="1"/>
              <a:t>Height: 39.01 m/128 ft</a:t>
            </a:r>
          </a:p>
          <a:p>
            <a:pPr indent="-228600" algn="l">
              <a:spcBef>
                <a:spcPts val="0"/>
              </a:spcBef>
              <a:buFont typeface="Arial" panose="020B0604020202020204" pitchFamily="34" charset="0"/>
              <a:buChar char="•"/>
            </a:pPr>
            <a:r>
              <a:rPr lang="en-US" sz="1900" b="1"/>
              <a:t>Crown spread: 29.60 m/97ft</a:t>
            </a:r>
          </a:p>
          <a:p>
            <a:pPr indent="-228600" algn="l">
              <a:spcBef>
                <a:spcPts val="0"/>
              </a:spcBef>
              <a:buFont typeface="Arial" panose="020B0604020202020204" pitchFamily="34" charset="0"/>
              <a:buChar char="•"/>
            </a:pPr>
            <a:r>
              <a:rPr lang="en-US" sz="1900" b="1"/>
              <a:t>AFA Points: 626</a:t>
            </a:r>
          </a:p>
        </p:txBody>
      </p:sp>
      <p:pic>
        <p:nvPicPr>
          <p:cNvPr id="6" name="Picture 5">
            <a:extLst>
              <a:ext uri="{FF2B5EF4-FFF2-40B4-BE49-F238E27FC236}">
                <a16:creationId xmlns:a16="http://schemas.microsoft.com/office/drawing/2014/main" id="{29A7580B-F373-939C-292C-7A8D9CCAE759}"/>
              </a:ext>
            </a:extLst>
          </p:cNvPr>
          <p:cNvPicPr>
            <a:picLocks noChangeAspect="1"/>
          </p:cNvPicPr>
          <p:nvPr/>
        </p:nvPicPr>
        <p:blipFill>
          <a:blip r:embed="rId2"/>
          <a:stretch>
            <a:fillRect/>
          </a:stretch>
        </p:blipFill>
        <p:spPr>
          <a:xfrm>
            <a:off x="8844784" y="168168"/>
            <a:ext cx="2301166" cy="3168155"/>
          </a:xfrm>
          <a:prstGeom prst="rect">
            <a:avLst/>
          </a:prstGeom>
        </p:spPr>
      </p:pic>
      <p:pic>
        <p:nvPicPr>
          <p:cNvPr id="7" name="Picture 6">
            <a:extLst>
              <a:ext uri="{FF2B5EF4-FFF2-40B4-BE49-F238E27FC236}">
                <a16:creationId xmlns:a16="http://schemas.microsoft.com/office/drawing/2014/main" id="{A8DEA96B-C79C-CF01-A26A-A283A409607F}"/>
              </a:ext>
            </a:extLst>
          </p:cNvPr>
          <p:cNvPicPr>
            <a:picLocks noChangeAspect="1"/>
          </p:cNvPicPr>
          <p:nvPr/>
        </p:nvPicPr>
        <p:blipFill>
          <a:blip r:embed="rId3"/>
          <a:stretch>
            <a:fillRect/>
          </a:stretch>
        </p:blipFill>
        <p:spPr>
          <a:xfrm>
            <a:off x="7997556" y="3537962"/>
            <a:ext cx="3995623" cy="2746990"/>
          </a:xfrm>
          <a:prstGeom prst="rect">
            <a:avLst/>
          </a:prstGeom>
        </p:spPr>
      </p:pic>
    </p:spTree>
    <p:extLst>
      <p:ext uri="{BB962C8B-B14F-4D97-AF65-F5344CB8AC3E}">
        <p14:creationId xmlns:p14="http://schemas.microsoft.com/office/powerpoint/2010/main" val="109767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BF10-9B85-7EA0-81A7-5E3512B2BE1A}"/>
              </a:ext>
            </a:extLst>
          </p:cNvPr>
          <p:cNvSpPr>
            <a:spLocks noGrp="1"/>
          </p:cNvSpPr>
          <p:nvPr>
            <p:ph type="title"/>
          </p:nvPr>
        </p:nvSpPr>
        <p:spPr/>
        <p:txBody>
          <a:bodyPr>
            <a:normAutofit/>
          </a:bodyPr>
          <a:lstStyle/>
          <a:p>
            <a:r>
              <a:rPr lang="en-US" sz="2000" dirty="0"/>
              <a:t>References: </a:t>
            </a:r>
          </a:p>
        </p:txBody>
      </p:sp>
      <p:sp>
        <p:nvSpPr>
          <p:cNvPr id="3" name="Content Placeholder 2">
            <a:extLst>
              <a:ext uri="{FF2B5EF4-FFF2-40B4-BE49-F238E27FC236}">
                <a16:creationId xmlns:a16="http://schemas.microsoft.com/office/drawing/2014/main" id="{3D49CFAA-B317-DD65-7266-7E405886BFAC}"/>
              </a:ext>
            </a:extLst>
          </p:cNvPr>
          <p:cNvSpPr>
            <a:spLocks noGrp="1"/>
          </p:cNvSpPr>
          <p:nvPr>
            <p:ph idx="1"/>
          </p:nvPr>
        </p:nvSpPr>
        <p:spPr/>
        <p:txBody>
          <a:bodyPr>
            <a:normAutofit/>
          </a:bodyPr>
          <a:lstStyle/>
          <a:p>
            <a:r>
              <a:rPr lang="en-US" sz="1200" i="1" dirty="0">
                <a:hlinkClick r:id="rId2"/>
              </a:rPr>
              <a:t>Colossal Coastal Cottonwoods</a:t>
            </a:r>
            <a:r>
              <a:rPr lang="en-US" sz="1200" dirty="0">
                <a:hlinkClick r:id="rId2"/>
              </a:rPr>
              <a:t>. vancouverislandbigtrees.blogspot.com/2011/05/colossal-coastal-cottonwoods.html.</a:t>
            </a:r>
            <a:endParaRPr lang="en-US" sz="1200" dirty="0"/>
          </a:p>
          <a:p>
            <a:r>
              <a:rPr lang="en-US" sz="1000" b="0" i="0" dirty="0">
                <a:solidFill>
                  <a:srgbClr val="05103E"/>
                </a:solidFill>
                <a:effectLst/>
                <a:latin typeface="Calibri" panose="020F0502020204030204" pitchFamily="34" charset="0"/>
              </a:rPr>
              <a:t>BC </a:t>
            </a:r>
            <a:r>
              <a:rPr lang="en-US" sz="1000" b="0" i="0" dirty="0" err="1">
                <a:solidFill>
                  <a:srgbClr val="05103E"/>
                </a:solidFill>
                <a:effectLst/>
                <a:latin typeface="Calibri" panose="020F0502020204030204" pitchFamily="34" charset="0"/>
              </a:rPr>
              <a:t>BigTree</a:t>
            </a:r>
            <a:r>
              <a:rPr lang="en-US" sz="1000" b="0" i="0" dirty="0">
                <a:solidFill>
                  <a:srgbClr val="05103E"/>
                </a:solidFill>
                <a:effectLst/>
                <a:latin typeface="Calibri" panose="020F0502020204030204" pitchFamily="34" charset="0"/>
              </a:rPr>
              <a:t>. “Top 30 | BC </a:t>
            </a:r>
            <a:r>
              <a:rPr lang="en-US" sz="1000" b="0" i="0" dirty="0" err="1">
                <a:solidFill>
                  <a:srgbClr val="05103E"/>
                </a:solidFill>
                <a:effectLst/>
                <a:latin typeface="Calibri" panose="020F0502020204030204" pitchFamily="34" charset="0"/>
              </a:rPr>
              <a:t>BigTree</a:t>
            </a:r>
            <a:r>
              <a:rPr lang="en-US" sz="1000" b="0" i="0" dirty="0">
                <a:solidFill>
                  <a:srgbClr val="05103E"/>
                </a:solidFill>
                <a:effectLst/>
                <a:latin typeface="Calibri" panose="020F0502020204030204" pitchFamily="34" charset="0"/>
              </a:rPr>
              <a:t>.” </a:t>
            </a:r>
            <a:r>
              <a:rPr lang="en-US" sz="1000" b="0" i="1" dirty="0">
                <a:solidFill>
                  <a:srgbClr val="05103E"/>
                </a:solidFill>
                <a:effectLst/>
                <a:latin typeface="Calibri" panose="020F0502020204030204" pitchFamily="34" charset="0"/>
              </a:rPr>
              <a:t>BC </a:t>
            </a:r>
            <a:r>
              <a:rPr lang="en-US" sz="1000" b="0" i="1" dirty="0" err="1">
                <a:solidFill>
                  <a:srgbClr val="05103E"/>
                </a:solidFill>
                <a:effectLst/>
                <a:latin typeface="Calibri" panose="020F0502020204030204" pitchFamily="34" charset="0"/>
              </a:rPr>
              <a:t>BigTree</a:t>
            </a:r>
            <a:r>
              <a:rPr lang="en-US" sz="1000" b="0" i="1" dirty="0">
                <a:solidFill>
                  <a:srgbClr val="05103E"/>
                </a:solidFill>
                <a:effectLst/>
                <a:latin typeface="Calibri" panose="020F0502020204030204" pitchFamily="34" charset="0"/>
              </a:rPr>
              <a:t> Website</a:t>
            </a:r>
            <a:r>
              <a:rPr lang="en-US" sz="1000" b="0" i="0" dirty="0">
                <a:solidFill>
                  <a:srgbClr val="05103E"/>
                </a:solidFill>
                <a:effectLst/>
                <a:latin typeface="Calibri" panose="020F0502020204030204" pitchFamily="34" charset="0"/>
              </a:rPr>
              <a:t>, 28 Feb. 2024, </a:t>
            </a:r>
            <a:r>
              <a:rPr lang="en-US" sz="1000" b="0" i="0" dirty="0">
                <a:solidFill>
                  <a:srgbClr val="05103E"/>
                </a:solidFill>
                <a:effectLst/>
                <a:latin typeface="Calibri" panose="020F0502020204030204" pitchFamily="34" charset="0"/>
                <a:hlinkClick r:id="rId3"/>
              </a:rPr>
              <a:t>https://bigtrees.forestry.ubc.ca/bc-bigtree-registry/top-30/ </a:t>
            </a:r>
            <a:endParaRPr lang="en-US" sz="1000" b="0" i="0" dirty="0">
              <a:solidFill>
                <a:srgbClr val="05103E"/>
              </a:solidFill>
              <a:effectLst/>
              <a:latin typeface="Calibri" panose="020F0502020204030204" pitchFamily="34" charset="0"/>
            </a:endParaRPr>
          </a:p>
          <a:p>
            <a:r>
              <a:rPr lang="en-US" sz="1200" dirty="0" err="1"/>
              <a:t>Skwah</a:t>
            </a:r>
            <a:r>
              <a:rPr lang="en-US" sz="1200" dirty="0"/>
              <a:t> First Nation. </a:t>
            </a:r>
            <a:r>
              <a:rPr lang="en-US" sz="1200" dirty="0">
                <a:hlinkClick r:id="rId4"/>
              </a:rPr>
              <a:t>skwah.ca</a:t>
            </a:r>
            <a:r>
              <a:rPr lang="en-US" sz="1200" dirty="0"/>
              <a:t>.</a:t>
            </a:r>
          </a:p>
        </p:txBody>
      </p:sp>
    </p:spTree>
    <p:extLst>
      <p:ext uri="{BB962C8B-B14F-4D97-AF65-F5344CB8AC3E}">
        <p14:creationId xmlns:p14="http://schemas.microsoft.com/office/powerpoint/2010/main" val="137989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7F98EB6A-8785-A521-2A79-DD8F71517DBC}"/>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r>
              <a:rPr lang="en-US" sz="5200"/>
              <a:t>Cottonwood Bark</a:t>
            </a:r>
          </a:p>
        </p:txBody>
      </p:sp>
      <p:pic>
        <p:nvPicPr>
          <p:cNvPr id="5" name="Content Placeholder 4">
            <a:extLst>
              <a:ext uri="{FF2B5EF4-FFF2-40B4-BE49-F238E27FC236}">
                <a16:creationId xmlns:a16="http://schemas.microsoft.com/office/drawing/2014/main" id="{8E495F33-051C-9EB1-E90A-F18690B0CA11}"/>
              </a:ext>
            </a:extLst>
          </p:cNvPr>
          <p:cNvPicPr>
            <a:picLocks noChangeAspect="1"/>
          </p:cNvPicPr>
          <p:nvPr/>
        </p:nvPicPr>
        <p:blipFill rotWithShape="1">
          <a:blip r:embed="rId2"/>
          <a:srcRect t="15079" b="13597"/>
          <a:stretch/>
        </p:blipFill>
        <p:spPr>
          <a:xfrm>
            <a:off x="6095999" y="10"/>
            <a:ext cx="6105655" cy="6857990"/>
          </a:xfrm>
          <a:prstGeom prst="rect">
            <a:avLst/>
          </a:prstGeom>
        </p:spPr>
      </p:pic>
    </p:spTree>
    <p:extLst>
      <p:ext uri="{BB962C8B-B14F-4D97-AF65-F5344CB8AC3E}">
        <p14:creationId xmlns:p14="http://schemas.microsoft.com/office/powerpoint/2010/main" val="31847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819000B7-3CEC-50CF-F1E0-9FDE4EB91BE2}"/>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r>
              <a:rPr lang="en-US" sz="5200"/>
              <a:t>Cottonwood leaf</a:t>
            </a:r>
          </a:p>
        </p:txBody>
      </p:sp>
      <p:pic>
        <p:nvPicPr>
          <p:cNvPr id="5" name="Content Placeholder 4">
            <a:extLst>
              <a:ext uri="{FF2B5EF4-FFF2-40B4-BE49-F238E27FC236}">
                <a16:creationId xmlns:a16="http://schemas.microsoft.com/office/drawing/2014/main" id="{D9D84D01-333D-7727-2F41-5A8B0518FA01}"/>
              </a:ext>
            </a:extLst>
          </p:cNvPr>
          <p:cNvPicPr>
            <a:picLocks noChangeAspect="1"/>
          </p:cNvPicPr>
          <p:nvPr/>
        </p:nvPicPr>
        <p:blipFill rotWithShape="1">
          <a:blip r:embed="rId2"/>
          <a:srcRect t="7605" r="-1" b="6188"/>
          <a:stretch/>
        </p:blipFill>
        <p:spPr>
          <a:xfrm>
            <a:off x="6095999" y="10"/>
            <a:ext cx="6105655" cy="6857990"/>
          </a:xfrm>
          <a:prstGeom prst="rect">
            <a:avLst/>
          </a:prstGeom>
        </p:spPr>
      </p:pic>
    </p:spTree>
    <p:extLst>
      <p:ext uri="{BB962C8B-B14F-4D97-AF65-F5344CB8AC3E}">
        <p14:creationId xmlns:p14="http://schemas.microsoft.com/office/powerpoint/2010/main" val="24227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49372C-0458-4141-B7F6-01A81E2A7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001FC-EF81-41DC-2529-55D8744BD4C0}"/>
              </a:ext>
            </a:extLst>
          </p:cNvPr>
          <p:cNvSpPr>
            <a:spLocks noGrp="1"/>
          </p:cNvSpPr>
          <p:nvPr>
            <p:ph type="ctrTitle"/>
          </p:nvPr>
        </p:nvSpPr>
        <p:spPr>
          <a:xfrm>
            <a:off x="633445" y="640082"/>
            <a:ext cx="6556604" cy="3260246"/>
          </a:xfrm>
          <a:noFill/>
        </p:spPr>
        <p:txBody>
          <a:bodyPr>
            <a:normAutofit/>
          </a:bodyPr>
          <a:lstStyle/>
          <a:p>
            <a:r>
              <a:rPr lang="en-US" sz="5200"/>
              <a:t>Cottonwood Bud</a:t>
            </a:r>
          </a:p>
        </p:txBody>
      </p:sp>
      <p:pic>
        <p:nvPicPr>
          <p:cNvPr id="5" name="Picture 4">
            <a:extLst>
              <a:ext uri="{FF2B5EF4-FFF2-40B4-BE49-F238E27FC236}">
                <a16:creationId xmlns:a16="http://schemas.microsoft.com/office/drawing/2014/main" id="{EDB3267B-219B-E828-272B-7CA3FAAF9239}"/>
              </a:ext>
            </a:extLst>
          </p:cNvPr>
          <p:cNvPicPr>
            <a:picLocks noChangeAspect="1"/>
          </p:cNvPicPr>
          <p:nvPr/>
        </p:nvPicPr>
        <p:blipFill rotWithShape="1">
          <a:blip r:embed="rId2"/>
          <a:srcRect l="4835" r="1474"/>
          <a:stretch/>
        </p:blipFill>
        <p:spPr>
          <a:xfrm>
            <a:off x="7547285" y="557189"/>
            <a:ext cx="4004634" cy="5743609"/>
          </a:xfrm>
          <a:prstGeom prst="rect">
            <a:avLst/>
          </a:prstGeom>
        </p:spPr>
      </p:pic>
    </p:spTree>
    <p:extLst>
      <p:ext uri="{BB962C8B-B14F-4D97-AF65-F5344CB8AC3E}">
        <p14:creationId xmlns:p14="http://schemas.microsoft.com/office/powerpoint/2010/main" val="2077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8C8BE-1FA9-DD51-F220-EF8A79568EAB}"/>
              </a:ext>
            </a:extLst>
          </p:cNvPr>
          <p:cNvSpPr>
            <a:spLocks noGrp="1"/>
          </p:cNvSpPr>
          <p:nvPr>
            <p:ph type="title"/>
          </p:nvPr>
        </p:nvSpPr>
        <p:spPr>
          <a:xfrm>
            <a:off x="841248" y="552289"/>
            <a:ext cx="3976496" cy="3900326"/>
          </a:xfrm>
        </p:spPr>
        <p:txBody>
          <a:bodyPr vert="horz" lIns="91440" tIns="45720" rIns="91440" bIns="45720" rtlCol="0" anchor="b">
            <a:normAutofit/>
          </a:bodyPr>
          <a:lstStyle/>
          <a:p>
            <a:r>
              <a:rPr lang="en-US" sz="5200" kern="1200" dirty="0">
                <a:solidFill>
                  <a:schemeClr val="tx1"/>
                </a:solidFill>
                <a:latin typeface="+mj-lt"/>
                <a:ea typeface="+mj-ea"/>
                <a:cs typeface="+mj-cs"/>
              </a:rPr>
              <a:t>Cottonwood catkin</a:t>
            </a:r>
          </a:p>
        </p:txBody>
      </p:sp>
      <p:pic>
        <p:nvPicPr>
          <p:cNvPr id="5" name="Content Placeholder 4">
            <a:extLst>
              <a:ext uri="{FF2B5EF4-FFF2-40B4-BE49-F238E27FC236}">
                <a16:creationId xmlns:a16="http://schemas.microsoft.com/office/drawing/2014/main" id="{6D36AAF5-9654-43CC-B41A-596131B8341D}"/>
              </a:ext>
            </a:extLst>
          </p:cNvPr>
          <p:cNvPicPr>
            <a:picLocks noChangeAspect="1"/>
          </p:cNvPicPr>
          <p:nvPr/>
        </p:nvPicPr>
        <p:blipFill rotWithShape="1">
          <a:blip r:embed="rId2"/>
          <a:srcRect l="3764" r="2604"/>
          <a:stretch/>
        </p:blipFill>
        <p:spPr>
          <a:xfrm>
            <a:off x="6238728" y="557189"/>
            <a:ext cx="4059852" cy="5576808"/>
          </a:xfrm>
          <a:prstGeom prst="rect">
            <a:avLst/>
          </a:prstGeom>
        </p:spPr>
      </p:pic>
    </p:spTree>
    <p:extLst>
      <p:ext uri="{BB962C8B-B14F-4D97-AF65-F5344CB8AC3E}">
        <p14:creationId xmlns:p14="http://schemas.microsoft.com/office/powerpoint/2010/main" val="119665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4EA07-15F6-4EAB-BD09-1F3DD8521000}"/>
              </a:ext>
            </a:extLst>
          </p:cNvPr>
          <p:cNvSpPr>
            <a:spLocks noGrp="1"/>
          </p:cNvSpPr>
          <p:nvPr>
            <p:ph type="title"/>
          </p:nvPr>
        </p:nvSpPr>
        <p:spPr>
          <a:xfrm>
            <a:off x="838199" y="548464"/>
            <a:ext cx="3807187" cy="2228074"/>
          </a:xfrm>
        </p:spPr>
        <p:txBody>
          <a:bodyPr>
            <a:normAutofit/>
          </a:bodyPr>
          <a:lstStyle/>
          <a:p>
            <a:r>
              <a:rPr lang="en-US" sz="4000" dirty="0"/>
              <a:t>Cottonwood seed pod</a:t>
            </a:r>
          </a:p>
        </p:txBody>
      </p:sp>
      <p:pic>
        <p:nvPicPr>
          <p:cNvPr id="5" name="Content Placeholder 4">
            <a:extLst>
              <a:ext uri="{FF2B5EF4-FFF2-40B4-BE49-F238E27FC236}">
                <a16:creationId xmlns:a16="http://schemas.microsoft.com/office/drawing/2014/main" id="{3C1E39E1-E838-B17F-B6D0-D1C7AFBF33FF}"/>
              </a:ext>
            </a:extLst>
          </p:cNvPr>
          <p:cNvPicPr>
            <a:picLocks noChangeAspect="1"/>
          </p:cNvPicPr>
          <p:nvPr/>
        </p:nvPicPr>
        <p:blipFill rotWithShape="1">
          <a:blip r:embed="rId2"/>
          <a:srcRect l="9856" r="12912" b="-2"/>
          <a:stretch/>
        </p:blipFill>
        <p:spPr>
          <a:xfrm>
            <a:off x="5010386" y="10"/>
            <a:ext cx="7181613" cy="6857990"/>
          </a:xfrm>
          <a:prstGeom prst="rect">
            <a:avLst/>
          </a:prstGeom>
          <a:effectLst/>
        </p:spPr>
      </p:pic>
    </p:spTree>
    <p:extLst>
      <p:ext uri="{BB962C8B-B14F-4D97-AF65-F5344CB8AC3E}">
        <p14:creationId xmlns:p14="http://schemas.microsoft.com/office/powerpoint/2010/main" val="310940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49372C-0458-4141-B7F6-01A81E2A7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39591-19AF-440E-2D93-3E692AE520DB}"/>
              </a:ext>
            </a:extLst>
          </p:cNvPr>
          <p:cNvSpPr>
            <a:spLocks noGrp="1"/>
          </p:cNvSpPr>
          <p:nvPr>
            <p:ph type="ctrTitle"/>
          </p:nvPr>
        </p:nvSpPr>
        <p:spPr>
          <a:xfrm>
            <a:off x="633445" y="640082"/>
            <a:ext cx="6556604" cy="3260246"/>
          </a:xfrm>
          <a:noFill/>
        </p:spPr>
        <p:txBody>
          <a:bodyPr>
            <a:normAutofit/>
          </a:bodyPr>
          <a:lstStyle/>
          <a:p>
            <a:r>
              <a:rPr lang="en-US" sz="5200" dirty="0"/>
              <a:t>Cottonwood fluff</a:t>
            </a:r>
          </a:p>
        </p:txBody>
      </p:sp>
      <p:pic>
        <p:nvPicPr>
          <p:cNvPr id="5" name="Picture 4">
            <a:extLst>
              <a:ext uri="{FF2B5EF4-FFF2-40B4-BE49-F238E27FC236}">
                <a16:creationId xmlns:a16="http://schemas.microsoft.com/office/drawing/2014/main" id="{E52C5E6C-93CB-A5BC-63B3-4A91CB7C1686}"/>
              </a:ext>
            </a:extLst>
          </p:cNvPr>
          <p:cNvPicPr>
            <a:picLocks noChangeAspect="1"/>
          </p:cNvPicPr>
          <p:nvPr/>
        </p:nvPicPr>
        <p:blipFill rotWithShape="1">
          <a:blip r:embed="rId2"/>
          <a:srcRect r="1" b="4983"/>
          <a:stretch/>
        </p:blipFill>
        <p:spPr>
          <a:xfrm>
            <a:off x="7547285" y="557189"/>
            <a:ext cx="4004634" cy="5743609"/>
          </a:xfrm>
          <a:prstGeom prst="rect">
            <a:avLst/>
          </a:prstGeom>
        </p:spPr>
      </p:pic>
    </p:spTree>
    <p:extLst>
      <p:ext uri="{BB962C8B-B14F-4D97-AF65-F5344CB8AC3E}">
        <p14:creationId xmlns:p14="http://schemas.microsoft.com/office/powerpoint/2010/main" val="312422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B4F7F-5214-CAD6-8ED6-BA9FDF9FB209}"/>
              </a:ext>
            </a:extLst>
          </p:cNvPr>
          <p:cNvSpPr>
            <a:spLocks noGrp="1"/>
          </p:cNvSpPr>
          <p:nvPr>
            <p:ph type="ctrTitle"/>
          </p:nvPr>
        </p:nvSpPr>
        <p:spPr>
          <a:xfrm>
            <a:off x="838200" y="728662"/>
            <a:ext cx="3785513" cy="3728853"/>
          </a:xfrm>
          <a:noFill/>
        </p:spPr>
        <p:txBody>
          <a:bodyPr>
            <a:normAutofit/>
          </a:bodyPr>
          <a:lstStyle/>
          <a:p>
            <a:pPr algn="l"/>
            <a:r>
              <a:rPr lang="en-US" sz="5200" dirty="0"/>
              <a:t>Cottonwood salve prep</a:t>
            </a:r>
          </a:p>
        </p:txBody>
      </p:sp>
      <p:pic>
        <p:nvPicPr>
          <p:cNvPr id="5" name="Picture 4">
            <a:extLst>
              <a:ext uri="{FF2B5EF4-FFF2-40B4-BE49-F238E27FC236}">
                <a16:creationId xmlns:a16="http://schemas.microsoft.com/office/drawing/2014/main" id="{7B706C1A-A65A-C5BD-4F57-07D0F25D4814}"/>
              </a:ext>
            </a:extLst>
          </p:cNvPr>
          <p:cNvPicPr>
            <a:picLocks noChangeAspect="1"/>
          </p:cNvPicPr>
          <p:nvPr/>
        </p:nvPicPr>
        <p:blipFill rotWithShape="1">
          <a:blip r:embed="rId2"/>
          <a:srcRect t="19396" r="-1" b="3887"/>
          <a:stretch/>
        </p:blipFill>
        <p:spPr>
          <a:xfrm rot="5400000">
            <a:off x="5171752" y="-162247"/>
            <a:ext cx="6858000" cy="7182495"/>
          </a:xfrm>
          <a:prstGeom prst="rect">
            <a:avLst/>
          </a:prstGeom>
        </p:spPr>
      </p:pic>
    </p:spTree>
    <p:extLst>
      <p:ext uri="{BB962C8B-B14F-4D97-AF65-F5344CB8AC3E}">
        <p14:creationId xmlns:p14="http://schemas.microsoft.com/office/powerpoint/2010/main" val="363464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EE448F-703D-206F-0367-73EFA2746D57}"/>
              </a:ext>
            </a:extLst>
          </p:cNvPr>
          <p:cNvSpPr>
            <a:spLocks noGrp="1"/>
          </p:cNvSpPr>
          <p:nvPr>
            <p:ph type="ctrTitle"/>
          </p:nvPr>
        </p:nvSpPr>
        <p:spPr>
          <a:xfrm>
            <a:off x="841248" y="552289"/>
            <a:ext cx="3976496" cy="3900326"/>
          </a:xfrm>
        </p:spPr>
        <p:txBody>
          <a:bodyPr>
            <a:normAutofit/>
          </a:bodyPr>
          <a:lstStyle/>
          <a:p>
            <a:pPr algn="l"/>
            <a:r>
              <a:rPr lang="en-US" sz="5200" dirty="0"/>
              <a:t>Strained cottonwood buds</a:t>
            </a:r>
          </a:p>
        </p:txBody>
      </p:sp>
      <p:pic>
        <p:nvPicPr>
          <p:cNvPr id="5" name="Picture 4">
            <a:extLst>
              <a:ext uri="{FF2B5EF4-FFF2-40B4-BE49-F238E27FC236}">
                <a16:creationId xmlns:a16="http://schemas.microsoft.com/office/drawing/2014/main" id="{C9208F3A-BCAC-BB51-7BFF-EDE84D57EEC4}"/>
              </a:ext>
            </a:extLst>
          </p:cNvPr>
          <p:cNvPicPr>
            <a:picLocks noChangeAspect="1"/>
          </p:cNvPicPr>
          <p:nvPr/>
        </p:nvPicPr>
        <p:blipFill>
          <a:blip r:embed="rId2"/>
          <a:stretch>
            <a:fillRect/>
          </a:stretch>
        </p:blipFill>
        <p:spPr>
          <a:xfrm>
            <a:off x="5501163" y="557189"/>
            <a:ext cx="5534981" cy="5576808"/>
          </a:xfrm>
          <a:prstGeom prst="rect">
            <a:avLst/>
          </a:prstGeom>
        </p:spPr>
      </p:pic>
    </p:spTree>
    <p:extLst>
      <p:ext uri="{BB962C8B-B14F-4D97-AF65-F5344CB8AC3E}">
        <p14:creationId xmlns:p14="http://schemas.microsoft.com/office/powerpoint/2010/main" val="907178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EDE9779CAD8D489F9FC3EDA80888DD" ma:contentTypeVersion="18" ma:contentTypeDescription="Create a new document." ma:contentTypeScope="" ma:versionID="163df9e1956fe1b5b8b7ca7331537de5">
  <xsd:schema xmlns:xsd="http://www.w3.org/2001/XMLSchema" xmlns:xs="http://www.w3.org/2001/XMLSchema" xmlns:p="http://schemas.microsoft.com/office/2006/metadata/properties" xmlns:ns3="4d880bdd-57da-46c7-90b4-d9ac01d8a6b7" xmlns:ns4="065d3747-a0b8-416e-b93e-dc2801751700" targetNamespace="http://schemas.microsoft.com/office/2006/metadata/properties" ma:root="true" ma:fieldsID="cdd2aa52e275d05a3f7c7f97450e1fd4" ns3:_="" ns4:_="">
    <xsd:import namespace="4d880bdd-57da-46c7-90b4-d9ac01d8a6b7"/>
    <xsd:import namespace="065d3747-a0b8-416e-b93e-dc280175170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LengthInSecond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80bdd-57da-46c7-90b4-d9ac01d8a6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5d3747-a0b8-416e-b93e-dc28017517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d880bdd-57da-46c7-90b4-d9ac01d8a6b7" xsi:nil="true"/>
  </documentManagement>
</p:properties>
</file>

<file path=customXml/itemProps1.xml><?xml version="1.0" encoding="utf-8"?>
<ds:datastoreItem xmlns:ds="http://schemas.openxmlformats.org/officeDocument/2006/customXml" ds:itemID="{35761192-EB89-4BB7-ABA6-25E365EB9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880bdd-57da-46c7-90b4-d9ac01d8a6b7"/>
    <ds:schemaRef ds:uri="065d3747-a0b8-416e-b93e-dc28017517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0141AE-8FE1-43EB-91B5-D3941B3B76B6}">
  <ds:schemaRefs>
    <ds:schemaRef ds:uri="http://schemas.microsoft.com/sharepoint/v3/contenttype/forms"/>
  </ds:schemaRefs>
</ds:datastoreItem>
</file>

<file path=customXml/itemProps3.xml><?xml version="1.0" encoding="utf-8"?>
<ds:datastoreItem xmlns:ds="http://schemas.openxmlformats.org/officeDocument/2006/customXml" ds:itemID="{E319BB9B-A9AD-4CB1-9DD8-279440321EAE}">
  <ds:schemaRefs>
    <ds:schemaRef ds:uri="http://schemas.openxmlformats.org/package/2006/metadata/core-properties"/>
    <ds:schemaRef ds:uri="http://schemas.microsoft.com/office/2006/documentManagement/types"/>
    <ds:schemaRef ds:uri="065d3747-a0b8-416e-b93e-dc2801751700"/>
    <ds:schemaRef ds:uri="http://purl.org/dc/dcmitype/"/>
    <ds:schemaRef ds:uri="http://purl.org/dc/elements/1.1/"/>
    <ds:schemaRef ds:uri="http://purl.org/dc/terms/"/>
    <ds:schemaRef ds:uri="http://schemas.microsoft.com/office/infopath/2007/PartnerControls"/>
    <ds:schemaRef ds:uri="4d880bdd-57da-46c7-90b4-d9ac01d8a6b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1227</TotalTime>
  <Words>256</Words>
  <Application>Microsoft Office PowerPoint</Application>
  <PresentationFormat>Widescreen</PresentationFormat>
  <Paragraphs>24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Temkwikwexel</vt:lpstr>
      <vt:lpstr>Cottonwood Bark</vt:lpstr>
      <vt:lpstr>Cottonwood leaf</vt:lpstr>
      <vt:lpstr>Cottonwood Bud</vt:lpstr>
      <vt:lpstr>Cottonwood catkin</vt:lpstr>
      <vt:lpstr>Cottonwood seed pod</vt:lpstr>
      <vt:lpstr>Cottonwood fluff</vt:lpstr>
      <vt:lpstr>Cottonwood salve prep</vt:lpstr>
      <vt:lpstr>Strained cottonwood buds</vt:lpstr>
      <vt:lpstr>Cottonwood making room</vt:lpstr>
      <vt:lpstr>One of the largest cottonwoods is in our own backyard!</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Cottonwood</dc:title>
  <dc:creator>Loraleigh Epp</dc:creator>
  <cp:lastModifiedBy>Karmen Blomquist</cp:lastModifiedBy>
  <cp:revision>2</cp:revision>
  <dcterms:created xsi:type="dcterms:W3CDTF">2024-04-22T19:10:23Z</dcterms:created>
  <dcterms:modified xsi:type="dcterms:W3CDTF">2024-04-29T15:31:06Z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0x01010085EDE9779CAD8D489F9FC3EDA80888DD</vt:lpwstr>
  </property>
</Properties>
</file>