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9" r:id="rId5"/>
    <p:sldId id="266" r:id="rId6"/>
    <p:sldId id="267" r:id="rId7"/>
    <p:sldId id="268" r:id="rId8"/>
    <p:sldId id="256" r:id="rId9"/>
    <p:sldId id="257" r:id="rId10"/>
    <p:sldId id="271" r:id="rId11"/>
    <p:sldId id="258" r:id="rId12"/>
    <p:sldId id="259" r:id="rId13"/>
    <p:sldId id="260" r:id="rId14"/>
    <p:sldId id="261" r:id="rId15"/>
    <p:sldId id="262" r:id="rId16"/>
    <p:sldId id="265" r:id="rId17"/>
    <p:sldId id="26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6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67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7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8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2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4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7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3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7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4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6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E18720-2475-4D84-94FF-55AB13D399AD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57A3B2-E57B-48A7-9990-8BA051C6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pirit-fire/680103662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hyperlink" Target="http://islandnature.ca/2011/08/wild-berries-wildly-delicious/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hyperlink" Target="http://commons.wikimedia.org/wiki/File:Gooseberry-spring.jpg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hyperlink" Target="https://www.flickr.com/photos/nightamazon/2761529052/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hyperlink" Target="https://commons.wikimedia.org/wiki/File:Coho_Spawning_on_the_Salmon_River_(16148987210).jpg" TargetMode="Externa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hyperlink" Target="https://dougperrine.photoshelter.com/image/I0000aGVSCeeo3pY" TargetMode="Externa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qualeetz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hyperlink" Target="http://flickr.com/photos/vophoto/6604980233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hyperlink" Target="https://pixabay.com/en/snowfall-winter-snow-snowflakes-201496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Torch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hyperlink" Target="http://www.publicdomainpictures.net/view-image.php?image=60266&amp;picture=ice-crystals-texture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Gras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hyperlink" Target="http://hbdchick.wordpress.com/tag/tree-frog-alert/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hyperlink" Target="https://www.flickr.com/photos/usfwspacific/5730953545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DBE2E-BA94-4E86-A5E2-D78F4F53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44160"/>
            <a:ext cx="12191999" cy="1412240"/>
          </a:xfrm>
          <a:noFill/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13 Months of the moon</a:t>
            </a:r>
            <a:br>
              <a:rPr lang="en-US" sz="5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sz="5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61D8-1D54-4F46-BBCF-3AD43C1D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8800"/>
            <a:ext cx="12192000" cy="2204720"/>
          </a:xfrm>
        </p:spPr>
        <p:txBody>
          <a:bodyPr>
            <a:noAutofit/>
          </a:bodyPr>
          <a:lstStyle/>
          <a:p>
            <a:r>
              <a:rPr lang="en-US" sz="15000" b="1" dirty="0">
                <a:latin typeface="Caviar Dreams"/>
              </a:rPr>
              <a:t>  </a:t>
            </a:r>
            <a:r>
              <a:rPr lang="en-US" sz="15000" b="1" dirty="0">
                <a:solidFill>
                  <a:schemeClr val="bg1"/>
                </a:solidFill>
                <a:latin typeface="Calibri"/>
                <a:cs typeface="Calibri"/>
              </a:rPr>
              <a:t>Tem’elile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DB585-80F1-495A-9DBE-5F686876E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75760"/>
            <a:ext cx="12192000" cy="18186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May  – June 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 Salmonberry time</a:t>
            </a:r>
          </a:p>
        </p:txBody>
      </p:sp>
      <p:pic>
        <p:nvPicPr>
          <p:cNvPr id="4" name="Recording (5)">
            <a:hlinkClick r:id="" action="ppaction://media"/>
            <a:extLst>
              <a:ext uri="{FF2B5EF4-FFF2-40B4-BE49-F238E27FC236}">
                <a16:creationId xmlns:a16="http://schemas.microsoft.com/office/drawing/2014/main" id="{7DE3BE69-DB94-411C-90AA-07E075625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609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4162-75C1-4AF2-B2BC-B6C3248B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" y="213361"/>
            <a:ext cx="12110720" cy="2387599"/>
          </a:xfrm>
        </p:spPr>
        <p:txBody>
          <a:bodyPr>
            <a:noAutofit/>
          </a:bodyPr>
          <a:lstStyle/>
          <a:p>
            <a:r>
              <a:rPr lang="en-US" sz="14000" b="1" dirty="0">
                <a:latin typeface="Calibri"/>
                <a:cs typeface="Calibri"/>
              </a:rPr>
              <a:t>Temt’á:mxw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CA788-7492-46B9-B413-C83F9A6F2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" y="4145280"/>
            <a:ext cx="12151360" cy="2387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June  – July </a:t>
            </a:r>
          </a:p>
          <a:p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Gooseberry time</a:t>
            </a:r>
          </a:p>
        </p:txBody>
      </p:sp>
      <p:pic>
        <p:nvPicPr>
          <p:cNvPr id="4" name="Recording (6)">
            <a:hlinkClick r:id="" action="ppaction://media"/>
            <a:extLst>
              <a:ext uri="{FF2B5EF4-FFF2-40B4-BE49-F238E27FC236}">
                <a16:creationId xmlns:a16="http://schemas.microsoft.com/office/drawing/2014/main" id="{738846C5-17A1-4967-92D6-863C0B562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4080" y="61264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6A26-E38F-4873-8586-92C61A66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761"/>
            <a:ext cx="12192000" cy="2184399"/>
          </a:xfrm>
        </p:spPr>
        <p:txBody>
          <a:bodyPr>
            <a:norm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Calibri"/>
                <a:cs typeface="Calibri"/>
              </a:rPr>
              <a:t>Temqwá:l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B639C-62E6-4204-B634-7F6342C62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84041"/>
            <a:ext cx="12192000" cy="24739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July  – August 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 Mosquito time</a:t>
            </a:r>
          </a:p>
        </p:txBody>
      </p:sp>
      <p:pic>
        <p:nvPicPr>
          <p:cNvPr id="4" name="Recording (7)">
            <a:hlinkClick r:id="" action="ppaction://media"/>
            <a:extLst>
              <a:ext uri="{FF2B5EF4-FFF2-40B4-BE49-F238E27FC236}">
                <a16:creationId xmlns:a16="http://schemas.microsoft.com/office/drawing/2014/main" id="{4AB08DD9-1FF1-4570-8A7D-9CB1CE234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63920" y="61823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E180-132C-4C6C-ABA9-82B0E295A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601"/>
            <a:ext cx="12192000" cy="2113279"/>
          </a:xfrm>
        </p:spPr>
        <p:txBody>
          <a:bodyPr>
            <a:normAutofit/>
          </a:bodyPr>
          <a:lstStyle/>
          <a:p>
            <a:r>
              <a:rPr lang="en-US" sz="13000" b="1" dirty="0" err="1">
                <a:solidFill>
                  <a:schemeClr val="bg1"/>
                </a:solidFill>
                <a:latin typeface="Calibri"/>
                <a:cs typeface="Calibri"/>
              </a:rPr>
              <a:t>Temthéqi</a:t>
            </a:r>
            <a:endParaRPr lang="en-US" sz="130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95C52-1D21-4709-96C1-143F18C6A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7520"/>
            <a:ext cx="12192000" cy="2570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August  – September  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time of the sockeye</a:t>
            </a:r>
          </a:p>
        </p:txBody>
      </p:sp>
      <p:pic>
        <p:nvPicPr>
          <p:cNvPr id="4" name="Recording (8)">
            <a:hlinkClick r:id="" action="ppaction://media"/>
            <a:extLst>
              <a:ext uri="{FF2B5EF4-FFF2-40B4-BE49-F238E27FC236}">
                <a16:creationId xmlns:a16="http://schemas.microsoft.com/office/drawing/2014/main" id="{BB76E44C-5C84-4D19-802B-88E9F15C9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4400" y="627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8E14-9699-4C65-9401-A290D604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601"/>
            <a:ext cx="12192000" cy="1838959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viar Dreams"/>
              </a:rPr>
              <a:t>Temkw’ó:lexw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37592-6833-44B0-A554-2B8D7F829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82161"/>
            <a:ext cx="12192000" cy="17678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September  – October </a:t>
            </a:r>
          </a:p>
          <a:p>
            <a:r>
              <a:rPr lang="en-US" sz="4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dog salmon time</a:t>
            </a:r>
          </a:p>
        </p:txBody>
      </p:sp>
      <p:pic>
        <p:nvPicPr>
          <p:cNvPr id="4" name="Recording (9)">
            <a:hlinkClick r:id="" action="ppaction://media"/>
            <a:extLst>
              <a:ext uri="{FF2B5EF4-FFF2-40B4-BE49-F238E27FC236}">
                <a16:creationId xmlns:a16="http://schemas.microsoft.com/office/drawing/2014/main" id="{EA157398-E6B9-4806-9062-9E9209D14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6349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54D0-5E42-A961-5F01-4C3AAA32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2B12-A4CC-728A-FE34-0213CFDFBE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b="1" cap="none" dirty="0">
                <a:latin typeface="Arial" panose="020B0604020202020204" pitchFamily="34" charset="0"/>
                <a:cs typeface="Arial" panose="020B0604020202020204" pitchFamily="34" charset="0"/>
              </a:rPr>
              <a:t>Moon information: </a:t>
            </a:r>
          </a:p>
          <a:p>
            <a:pPr marL="914400" lvl="1" indent="-457200">
              <a:lnSpc>
                <a:spcPct val="200000"/>
              </a:lnSpc>
            </a:pPr>
            <a:r>
              <a:rPr lang="en-CA" sz="12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Coqualeetza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Cultural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entre, and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rent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alloway. “</a:t>
            </a:r>
            <a:r>
              <a:rPr lang="en-CA" sz="12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Coqualeetza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Cultural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entre.” </a:t>
            </a:r>
            <a:r>
              <a:rPr lang="en-CA" sz="1200" i="1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 is culture, culture is language...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2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Coqualeetza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Cultural Education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entre, 7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2010, 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www.Coqualeetza.Com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ocumentation of the Sto:lo lunar cycle originally documented by linguist Brent Galloway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Coqualeetza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Elders 1977; updated by </a:t>
            </a:r>
            <a:r>
              <a:rPr lang="en-CA" sz="12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Coqualeetza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Cultural Education Centre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07, 2010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400" b="1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CA" sz="1200" b="1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Sound Clips: </a:t>
            </a:r>
          </a:p>
          <a:p>
            <a:pPr lvl="1">
              <a:lnSpc>
                <a:spcPct val="200000"/>
              </a:lnSpc>
            </a:pP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Julien, Leanne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12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 Jan. 2020. Note: no clip for </a:t>
            </a:r>
            <a:r>
              <a:rPr lang="en-CA" sz="12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Soxwi:les</a:t>
            </a:r>
            <a:endParaRPr lang="en-CA" sz="1200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CA" sz="1200" b="1" cap="none" dirty="0">
                <a:latin typeface="Arial" panose="020B0604020202020204" pitchFamily="34" charset="0"/>
                <a:cs typeface="Arial" panose="020B0604020202020204" pitchFamily="34" charset="0"/>
              </a:rPr>
              <a:t>Power Point:</a:t>
            </a:r>
          </a:p>
          <a:p>
            <a:pPr lvl="1">
              <a:lnSpc>
                <a:spcPct val="200000"/>
              </a:lnSpc>
            </a:pP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Boone, Shae and Leanne Julien. </a:t>
            </a:r>
            <a:r>
              <a:rPr lang="en-CA" sz="1200" i="1" cap="none" dirty="0">
                <a:latin typeface="Arial" panose="020B0604020202020204" pitchFamily="34" charset="0"/>
                <a:cs typeface="Arial" panose="020B0604020202020204" pitchFamily="34" charset="0"/>
              </a:rPr>
              <a:t>Thirteen Months of the Moon, </a:t>
            </a:r>
            <a:r>
              <a:rPr lang="en-CA" sz="1200" cap="none" dirty="0">
                <a:latin typeface="Arial" panose="020B0604020202020204" pitchFamily="34" charset="0"/>
                <a:cs typeface="Arial" panose="020B0604020202020204" pitchFamily="34" charset="0"/>
              </a:rPr>
              <a:t>Abbotsford School District, 13 Jan. 2020. </a:t>
            </a:r>
          </a:p>
          <a:p>
            <a:pPr marL="0" indent="0">
              <a:lnSpc>
                <a:spcPct val="200000"/>
              </a:lnSpc>
              <a:buNone/>
            </a:pPr>
            <a:endParaRPr lang="en-CA" sz="1200" b="1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CA" sz="1200" b="1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cap="non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18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43C4-88C0-4BFC-AD51-AD156456F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041"/>
            <a:ext cx="12090400" cy="2367279"/>
          </a:xfrm>
        </p:spPr>
        <p:txBody>
          <a:bodyPr>
            <a:norm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Caviar Dreams" panose="020B0402020204020504" pitchFamily="34" charset="0"/>
              </a:rPr>
              <a:t>Tempó:kw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24680-FF24-44FF-9352-6B0BB4A25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3680"/>
            <a:ext cx="12090400" cy="184911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October  – November  </a:t>
            </a:r>
          </a:p>
          <a:p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a time to smoke Chehalis Spring salmon</a:t>
            </a:r>
          </a:p>
        </p:txBody>
      </p:sp>
      <p:pic>
        <p:nvPicPr>
          <p:cNvPr id="4" name="Recording (10)">
            <a:hlinkClick r:id="" action="ppaction://media"/>
            <a:extLst>
              <a:ext uri="{FF2B5EF4-FFF2-40B4-BE49-F238E27FC236}">
                <a16:creationId xmlns:a16="http://schemas.microsoft.com/office/drawing/2014/main" id="{D45E943C-0F67-45DA-A1B5-FD187019E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0113" y="61770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662F-7044-4564-8249-FB161F7B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041"/>
            <a:ext cx="12192000" cy="1940559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Calibri"/>
                <a:cs typeface="Calibri"/>
              </a:rPr>
              <a:t>Xets’ō:westel</a:t>
            </a:r>
            <a:endParaRPr lang="en-US" sz="96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93B15-5F60-49BE-80BC-84E5CA561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" y="3068320"/>
            <a:ext cx="11927840" cy="21894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November  – December 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time to put away paddles, canoes &amp; fishing gear</a:t>
            </a:r>
          </a:p>
        </p:txBody>
      </p:sp>
      <p:pic>
        <p:nvPicPr>
          <p:cNvPr id="6" name="Recording (11)">
            <a:hlinkClick r:id="" action="ppaction://media"/>
            <a:extLst>
              <a:ext uri="{FF2B5EF4-FFF2-40B4-BE49-F238E27FC236}">
                <a16:creationId xmlns:a16="http://schemas.microsoft.com/office/drawing/2014/main" id="{C4DFF2D9-372F-4D74-86DD-E3FEC41B1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1840" y="59893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B1D1-1203-4ECF-8327-EAFA1CDD4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1320"/>
            <a:ext cx="12192000" cy="2463799"/>
          </a:xfrm>
        </p:spPr>
        <p:txBody>
          <a:bodyPr>
            <a:normAutofit/>
          </a:bodyPr>
          <a:lstStyle/>
          <a:p>
            <a:r>
              <a:rPr lang="en-US" sz="13000" b="1" dirty="0">
                <a:latin typeface="Calibri"/>
                <a:cs typeface="Calibri"/>
              </a:rPr>
              <a:t>Meqó:s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5C65D-B161-4CE2-8E70-550B97914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2192000" cy="21640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December  – January </a:t>
            </a:r>
          </a:p>
          <a:p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When the snow falls</a:t>
            </a:r>
          </a:p>
        </p:txBody>
      </p:sp>
      <p:pic>
        <p:nvPicPr>
          <p:cNvPr id="4" name="Recording (12)">
            <a:hlinkClick r:id="" action="ppaction://media"/>
            <a:extLst>
              <a:ext uri="{FF2B5EF4-FFF2-40B4-BE49-F238E27FC236}">
                <a16:creationId xmlns:a16="http://schemas.microsoft.com/office/drawing/2014/main" id="{88A38E1E-28EE-4167-9E19-78FD6E196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60502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FFD7-C525-4CDA-AB46-1213C7FA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" y="1"/>
            <a:ext cx="12080240" cy="1869439"/>
          </a:xfrm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rgbClr val="FFFF00"/>
                </a:solidFill>
                <a:latin typeface="Calibri"/>
                <a:cs typeface="Calibri"/>
              </a:rPr>
              <a:t>Peló:qes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567E8-290B-4568-AABE-0F9EAB8E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" y="4094480"/>
            <a:ext cx="12080240" cy="228600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libri"/>
                <a:cs typeface="Vrinda"/>
              </a:rPr>
              <a:t>January  - February </a:t>
            </a:r>
            <a:endParaRPr lang="en-US" sz="4800" b="1" dirty="0">
              <a:solidFill>
                <a:srgbClr val="FFFF00"/>
              </a:solidFill>
              <a:latin typeface="Calibri"/>
              <a:cs typeface="Vrinda" panose="020B0502040204020203" pitchFamily="34" charset="0"/>
            </a:endParaRPr>
          </a:p>
          <a:p>
            <a:r>
              <a:rPr lang="en-US" sz="4800" b="1" dirty="0">
                <a:solidFill>
                  <a:srgbClr val="FFFF00"/>
                </a:solidFill>
                <a:latin typeface="Calibri"/>
                <a:cs typeface="Vrinda"/>
              </a:rPr>
              <a:t>Torch season</a:t>
            </a:r>
          </a:p>
        </p:txBody>
      </p:sp>
      <p:pic>
        <p:nvPicPr>
          <p:cNvPr id="4" name="recording 1">
            <a:hlinkClick r:id="" action="ppaction://media"/>
            <a:extLst>
              <a:ext uri="{FF2B5EF4-FFF2-40B4-BE49-F238E27FC236}">
                <a16:creationId xmlns:a16="http://schemas.microsoft.com/office/drawing/2014/main" id="{414935CC-A8E7-4B1B-BE15-B6A07A48A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8680" y="59740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D35D8-7C70-4989-82B1-3EB20E10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" y="243840"/>
            <a:ext cx="11938000" cy="2336800"/>
          </a:xfrm>
        </p:spPr>
        <p:txBody>
          <a:bodyPr>
            <a:noAutofit/>
          </a:bodyPr>
          <a:lstStyle/>
          <a:p>
            <a:r>
              <a:rPr lang="en-US" sz="13000" b="1" dirty="0">
                <a:latin typeface="Calibri"/>
                <a:cs typeface="Calibri"/>
              </a:rPr>
              <a:t>Temtl’i:q’es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FFC5CE-6863-4769-B902-68EFB6562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" y="4135120"/>
            <a:ext cx="11562080" cy="2001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February  – March  </a:t>
            </a:r>
          </a:p>
          <a:p>
            <a:r>
              <a:rPr lang="en-US" sz="4800" b="1" dirty="0">
                <a:solidFill>
                  <a:schemeClr val="tx1"/>
                </a:solidFill>
                <a:latin typeface="Calibri"/>
                <a:cs typeface="Calibri"/>
              </a:rPr>
              <a:t>A time when ice forms</a:t>
            </a:r>
          </a:p>
        </p:txBody>
      </p:sp>
      <p:pic>
        <p:nvPicPr>
          <p:cNvPr id="2" name="Recording (2)">
            <a:hlinkClick r:id="" action="ppaction://media"/>
            <a:extLst>
              <a:ext uri="{FF2B5EF4-FFF2-40B4-BE49-F238E27FC236}">
                <a16:creationId xmlns:a16="http://schemas.microsoft.com/office/drawing/2014/main" id="{A7EAA354-41F6-487C-AD5B-9BFBE269E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6136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5474-B0D0-4B62-A6AA-04081E604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3201"/>
            <a:ext cx="12192000" cy="2153919"/>
          </a:xfrm>
        </p:spPr>
        <p:txBody>
          <a:bodyPr>
            <a:normAutofit/>
          </a:bodyPr>
          <a:lstStyle/>
          <a:p>
            <a:r>
              <a:rPr lang="en-US" sz="13000" b="1" dirty="0">
                <a:solidFill>
                  <a:schemeClr val="bg1"/>
                </a:solidFill>
                <a:latin typeface="Calibri"/>
                <a:cs typeface="Calibri"/>
              </a:rPr>
              <a:t>Soxwi:les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1A1B1-A428-45BC-88E4-37075862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" y="4084320"/>
            <a:ext cx="12100560" cy="2773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/>
                <a:cs typeface="Calibri"/>
              </a:rPr>
              <a:t>March - April</a:t>
            </a:r>
          </a:p>
          <a:p>
            <a:r>
              <a:rPr lang="en-US" sz="4800" dirty="0">
                <a:solidFill>
                  <a:schemeClr val="bg1"/>
                </a:solidFill>
                <a:latin typeface="Calibri"/>
                <a:cs typeface="Calibri"/>
              </a:rPr>
              <a:t>A Time when the grass grows</a:t>
            </a:r>
          </a:p>
          <a:p>
            <a:endParaRPr lang="en-US" sz="5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1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334AF5-B62C-41AB-808E-6B4D1612D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991359"/>
          </a:xfrm>
          <a:noFill/>
        </p:spPr>
        <p:txBody>
          <a:bodyPr>
            <a:normAutofit/>
          </a:bodyPr>
          <a:lstStyle/>
          <a:p>
            <a:r>
              <a:rPr lang="en-US" sz="13000" b="1" dirty="0">
                <a:latin typeface="Calibri"/>
                <a:cs typeface="Calibri"/>
              </a:rPr>
              <a:t>Welék’es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1D1ABA-5747-48F0-B5F3-2111F5CE6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99280"/>
            <a:ext cx="12192000" cy="24587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March  – April 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Little frog season</a:t>
            </a:r>
          </a:p>
        </p:txBody>
      </p:sp>
      <p:pic>
        <p:nvPicPr>
          <p:cNvPr id="2" name="Recording (3)">
            <a:hlinkClick r:id="" action="ppaction://media"/>
            <a:extLst>
              <a:ext uri="{FF2B5EF4-FFF2-40B4-BE49-F238E27FC236}">
                <a16:creationId xmlns:a16="http://schemas.microsoft.com/office/drawing/2014/main" id="{D8E8F234-35DF-46F6-B4DF-13E66021A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6162040"/>
            <a:ext cx="462280" cy="46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782F-3E01-4AD5-83F6-E862C5BB8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73760"/>
            <a:ext cx="12192000" cy="1849120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Calibri"/>
                <a:cs typeface="Calibri"/>
              </a:rPr>
              <a:t>temkwikwexel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D610B-EC84-44BD-88ED-919CF59C3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35120"/>
            <a:ext cx="12192000" cy="184912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April  – May </a:t>
            </a:r>
          </a:p>
          <a:p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 arrival of baby sockeye</a:t>
            </a:r>
          </a:p>
        </p:txBody>
      </p:sp>
      <p:pic>
        <p:nvPicPr>
          <p:cNvPr id="5" name="Recording (4)">
            <a:hlinkClick r:id="" action="ppaction://media"/>
            <a:extLst>
              <a:ext uri="{FF2B5EF4-FFF2-40B4-BE49-F238E27FC236}">
                <a16:creationId xmlns:a16="http://schemas.microsoft.com/office/drawing/2014/main" id="{0FB6A2E5-5575-4FC2-8548-D261151F6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880bdd-57da-46c7-90b4-d9ac01d8a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EDE9779CAD8D489F9FC3EDA80888DD" ma:contentTypeVersion="18" ma:contentTypeDescription="Create a new document." ma:contentTypeScope="" ma:versionID="163df9e1956fe1b5b8b7ca7331537de5">
  <xsd:schema xmlns:xsd="http://www.w3.org/2001/XMLSchema" xmlns:xs="http://www.w3.org/2001/XMLSchema" xmlns:p="http://schemas.microsoft.com/office/2006/metadata/properties" xmlns:ns3="4d880bdd-57da-46c7-90b4-d9ac01d8a6b7" xmlns:ns4="065d3747-a0b8-416e-b93e-dc2801751700" targetNamespace="http://schemas.microsoft.com/office/2006/metadata/properties" ma:root="true" ma:fieldsID="cdd2aa52e275d05a3f7c7f97450e1fd4" ns3:_="" ns4:_="">
    <xsd:import namespace="4d880bdd-57da-46c7-90b4-d9ac01d8a6b7"/>
    <xsd:import namespace="065d3747-a0b8-416e-b93e-dc28017517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80bdd-57da-46c7-90b4-d9ac01d8a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d3747-a0b8-416e-b93e-dc2801751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DC288-AAC4-45DA-BB81-0EC12788C3B3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065d3747-a0b8-416e-b93e-dc2801751700"/>
    <ds:schemaRef ds:uri="http://purl.org/dc/elements/1.1/"/>
    <ds:schemaRef ds:uri="4d880bdd-57da-46c7-90b4-d9ac01d8a6b7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9E29857-9859-45C9-953C-386E021DF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0EC27-7081-40EA-ACEC-49A75F724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80bdd-57da-46c7-90b4-d9ac01d8a6b7"/>
    <ds:schemaRef ds:uri="065d3747-a0b8-416e-b93e-dc2801751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10706</TotalTime>
  <Words>251</Words>
  <Application>Microsoft Office PowerPoint</Application>
  <PresentationFormat>Widescreen</PresentationFormat>
  <Paragraphs>48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Baskerville Old Face</vt:lpstr>
      <vt:lpstr>Calibri</vt:lpstr>
      <vt:lpstr>Caviar Dreams</vt:lpstr>
      <vt:lpstr>Tw Cen MT</vt:lpstr>
      <vt:lpstr>Droplet</vt:lpstr>
      <vt:lpstr>13 Months of the moon </vt:lpstr>
      <vt:lpstr>Tempó:kw</vt:lpstr>
      <vt:lpstr>Xets’ō:westel</vt:lpstr>
      <vt:lpstr>Meqó:s</vt:lpstr>
      <vt:lpstr>Peló:qes</vt:lpstr>
      <vt:lpstr>Temtl’i:q’es</vt:lpstr>
      <vt:lpstr>Soxwi:les</vt:lpstr>
      <vt:lpstr>Welék’es</vt:lpstr>
      <vt:lpstr>temkwikwexel</vt:lpstr>
      <vt:lpstr>  Tem’elile</vt:lpstr>
      <vt:lpstr>Temt’á:mxw</vt:lpstr>
      <vt:lpstr>Temqwá:l</vt:lpstr>
      <vt:lpstr>Temthéqi</vt:lpstr>
      <vt:lpstr>Temkw’ó:lexw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Peló:qes</dc:title>
  <dc:creator>Carli Schroeder</dc:creator>
  <cp:lastModifiedBy>Karmen Blomquist</cp:lastModifiedBy>
  <cp:revision>118</cp:revision>
  <dcterms:created xsi:type="dcterms:W3CDTF">2019-10-24T18:48:09Z</dcterms:created>
  <dcterms:modified xsi:type="dcterms:W3CDTF">2024-03-27T20:31:03Z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0x01010085EDE9779CAD8D489F9FC3EDA80888DD</vt:lpwstr>
  </property>
</Properties>
</file>